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D714D20-BA16-4B32-B1FE-3708FE6375D5}">
  <a:tblStyle styleId="{BD714D20-BA16-4B32-B1FE-3708FE6375D5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" y="-4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73082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Jenna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Naomi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Jacq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how did our community get its name?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when did poeple first settler here?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why did people come here?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did the natural environment offer them?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how did our community grow and develop?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is our community like today?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is its population?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cultural groups live here?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kinds of jobs do people do here?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kind of businesses and industries are here?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who or what governs our city/town (mayor, reeve, chief, city council, town council, band council)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how has it changed over time?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is significant about our community?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Jacq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000">
                <a:latin typeface="Roboto"/>
                <a:ea typeface="Roboto"/>
                <a:cs typeface="Roboto"/>
                <a:sym typeface="Roboto"/>
              </a:rPr>
              <a:t>Jacq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Chinese Head Tax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Red River Rebellion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Japanese Internment Camps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Residential Schools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Oka Crisis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Expulsion of Acadians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Ipperwash Crisis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Ban on Niqab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Jenna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Jenna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Jenna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Jenna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Jenna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Jenna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Naomi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Jenna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Jenna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Jenna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Jenna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Pq_xddkO06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youtube.com/watch?v=KJ1ygFknjYo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www.youtube.com/watch?v=KJ1ygFknjYo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0.xml"/><Relationship Id="rId3" Type="http://schemas.openxmlformats.org/officeDocument/2006/relationships/hyperlink" Target="https://www.historicacanada.ca/content/heritage-minutes/inukshuk?media_type=41&amp;media_category=3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598100" y="79327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Heritage and Identity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1228970" y="1831750"/>
            <a:ext cx="5276999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Communities in Canada Past and Present 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6257900" y="3578575"/>
            <a:ext cx="2562299" cy="181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Jacqueline Boehme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Jenna Cook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Naomi Peaker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2135750" y="2464325"/>
            <a:ext cx="4764299" cy="51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1 - Canadian Identity &amp; Symbols 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216300" y="1175300"/>
            <a:ext cx="2620199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Minds On 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SzPct val="100000"/>
            </a:pPr>
            <a:r>
              <a:rPr lang="en" sz="1300" dirty="0"/>
              <a:t>What is a stereotype?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SzPct val="100000"/>
            </a:pPr>
            <a:r>
              <a:rPr lang="en" sz="1300" dirty="0"/>
              <a:t>What is identity?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SzPct val="100000"/>
            </a:pPr>
            <a:r>
              <a:rPr lang="en" sz="1300" dirty="0"/>
              <a:t>Have students brainstorm and discuss different stereotypes about Canada 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SzPct val="100000"/>
            </a:pPr>
            <a:r>
              <a:rPr lang="en" sz="1300" dirty="0"/>
              <a:t>What do these stereotypes say about Canada as a country? 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SzPct val="100000"/>
            </a:pPr>
            <a:r>
              <a:rPr lang="en" sz="1300" dirty="0"/>
              <a:t>Create a Venn Diagram about the stereotypes of Canada 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SzPct val="100000"/>
            </a:pPr>
            <a:r>
              <a:rPr lang="en" sz="1300" dirty="0"/>
              <a:t>Turn the discussion into identity and symbols of First Nations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3261900" y="1175300"/>
            <a:ext cx="2620199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Hands On 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SzPct val="100000"/>
            </a:pPr>
            <a:r>
              <a:rPr lang="en" sz="1300" dirty="0"/>
              <a:t>Watch </a:t>
            </a:r>
            <a:r>
              <a:rPr lang="en" sz="1300" u="sng" dirty="0">
                <a:solidFill>
                  <a:schemeClr val="accent5"/>
                </a:solidFill>
                <a:hlinkClick r:id="rId3"/>
              </a:rPr>
              <a:t>video</a:t>
            </a:r>
            <a:r>
              <a:rPr lang="en" sz="1300" dirty="0"/>
              <a:t> about Canada being more than its stereotypes 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SzPct val="100000"/>
            </a:pPr>
            <a:r>
              <a:rPr lang="en" sz="1300" dirty="0"/>
              <a:t>Discuss the significance of this video 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SzPct val="100000"/>
            </a:pPr>
            <a:r>
              <a:rPr lang="en" sz="1300" dirty="0"/>
              <a:t>Students will write their own poem about what it means to them to be a Canadian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SzPct val="100000"/>
            </a:pPr>
            <a:r>
              <a:rPr lang="en" sz="1300" dirty="0"/>
              <a:t>Have it peer edited with two stars and a wish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SzPct val="100000"/>
            </a:pPr>
            <a:r>
              <a:rPr lang="en" sz="1300" dirty="0"/>
              <a:t>Have students share their poems with the class</a:t>
            </a:r>
          </a:p>
          <a:p>
            <a:pPr lvl="0" rtl="0">
              <a:lnSpc>
                <a:spcPct val="80000"/>
              </a:lnSpc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3" name="Shape 153"/>
          <p:cNvSpPr txBox="1">
            <a:spLocks noGrp="1"/>
          </p:cNvSpPr>
          <p:nvPr>
            <p:ph type="body" idx="3"/>
          </p:nvPr>
        </p:nvSpPr>
        <p:spPr>
          <a:xfrm>
            <a:off x="6307500" y="1175300"/>
            <a:ext cx="2524800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Consolidation 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Discuss what we learned from this lesson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Should we judge based on stereotypes?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Tell students that we will create a book with all of our poems, but as a class they can create the cover of the book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82585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Lesson 2 - Past of First Nations 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1146600" y="2685950"/>
            <a:ext cx="6850800" cy="122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</a:rPr>
              <a:t>Resources Needed: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Pens and paper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Name of the Early First Nations People being researched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Guiding questions</a:t>
            </a:r>
          </a:p>
          <a:p>
            <a:pPr marL="457200" lvl="0" indent="-228600" algn="ctr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Access to computer or other form of technology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2 - Past of First Nations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11700" y="2148400"/>
            <a:ext cx="3945000" cy="165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A1 Application: assess contributions to Canadian identity made by various groups and by various features of Canadian communities and regions </a:t>
            </a:r>
            <a:r>
              <a:rPr lang="en" i="1">
                <a:solidFill>
                  <a:srgbClr val="000000"/>
                </a:solidFill>
              </a:rPr>
              <a:t>(FOCUS ON: Cause and Consequence; Patterns and Trends)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2"/>
          </p:nvPr>
        </p:nvSpPr>
        <p:spPr>
          <a:xfrm>
            <a:off x="4832400" y="2148275"/>
            <a:ext cx="3899700" cy="132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A1.2 Evaluate some of the contributions that various ethnic and/or religious groups have made to Canadian identity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 txBox="1"/>
          <p:nvPr/>
        </p:nvSpPr>
        <p:spPr>
          <a:xfrm>
            <a:off x="366500" y="1402775"/>
            <a:ext cx="3945000" cy="55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Overall Expectation 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4832400" y="1402775"/>
            <a:ext cx="3945000" cy="55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Specific Expectation 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641700" y="3737500"/>
            <a:ext cx="8190600" cy="107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</a:rPr>
              <a:t>Cross Curricular Links</a:t>
            </a:r>
          </a:p>
          <a:p>
            <a:pPr algn="ctr" rtl="0">
              <a:spcBef>
                <a:spcPts val="0"/>
              </a:spcBef>
              <a:buNone/>
            </a:pPr>
            <a:endParaRPr sz="1000">
              <a:solidFill>
                <a:schemeClr val="accent5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Language - Oral Language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Language - Writing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        Lesson 2 - Past of First Nations 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311700" y="2163975"/>
            <a:ext cx="3999899" cy="2405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algn="ctr" rtl="0">
              <a:spcBef>
                <a:spcPts val="0"/>
              </a:spcBef>
              <a:buNone/>
            </a:pPr>
            <a:r>
              <a:rPr lang="en" sz="1800"/>
              <a:t>Many different communities have made significant contributions to Canada’s development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2"/>
          </p:nvPr>
        </p:nvSpPr>
        <p:spPr>
          <a:xfrm>
            <a:off x="4832400" y="2664175"/>
            <a:ext cx="3999899" cy="1904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/>
              <a:t>How have different communities contributed to the evolution of Canadian identity? 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728575" y="1555000"/>
            <a:ext cx="7796700" cy="4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          Big Ideas                               Framing Questions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2 - Past of First Nations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345450" y="2224175"/>
            <a:ext cx="3999899" cy="234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Today we are learning to…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Identify 6 tribes of the Early First Nations Peoples </a:t>
            </a:r>
          </a:p>
          <a:p>
            <a:pPr marL="457200" lvl="0" indent="-342900" rtl="0">
              <a:spcBef>
                <a:spcPts val="0"/>
              </a:spcBef>
              <a:buSzPct val="128571"/>
              <a:buChar char="●"/>
            </a:pPr>
            <a:r>
              <a:rPr lang="en"/>
              <a:t>Describe the lifestyles of the Early First Nations Peoples</a:t>
            </a:r>
            <a:r>
              <a:rPr lang="en" sz="1800"/>
              <a:t>  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2"/>
          </p:nvPr>
        </p:nvSpPr>
        <p:spPr>
          <a:xfrm>
            <a:off x="4832400" y="2224175"/>
            <a:ext cx="3999899" cy="234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I can…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Identify the Northwest Coast Peoples, Plateau Peoples, Plains Peoples, Eastern Woodlands Peoples, Arctic Peoples, and the Subarctic Peoples as the Early First Nations Peoples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Compare similarities and differences between Early First Nations Peoples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345450" y="1545200"/>
            <a:ext cx="3932399" cy="51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Learning Goals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4777750" y="1545237"/>
            <a:ext cx="3932399" cy="51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Success Criteria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29875" y="315500"/>
            <a:ext cx="8398499" cy="755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/>
              <a:t>Lesson 2 - Past of First Nations 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29875" y="1807175"/>
            <a:ext cx="2526300" cy="293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300" dirty="0"/>
              <a:t>Divide the class into 6 groups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300" dirty="0"/>
              <a:t>“What do you know about Canada’s First Nations Peoples?”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300" dirty="0"/>
              <a:t>Have students record their thoughts with a mind map, and note any questions they generated during the task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300" dirty="0"/>
              <a:t>Present their ideas to the class for discussion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554575" y="1229375"/>
            <a:ext cx="7949099" cy="26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  Minds On                     Hands On               Consolidation 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2"/>
          </p:nvPr>
        </p:nvSpPr>
        <p:spPr>
          <a:xfrm>
            <a:off x="3262525" y="1807175"/>
            <a:ext cx="2526300" cy="293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100" dirty="0"/>
              <a:t>Assign each group 1 of the Early First Nations Peoples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100" dirty="0"/>
              <a:t>Provide inquiry questions to guide students in their research of their First Nations Peoples (“What do they eat? Where do they live? Do they hunt? Do they travel?”)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100" dirty="0"/>
              <a:t>Students will be given the majority of class to work on creating “a day in the life” snapshot of their First Nations Peoples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3"/>
          </p:nvPr>
        </p:nvSpPr>
        <p:spPr>
          <a:xfrm>
            <a:off x="6195175" y="1807175"/>
            <a:ext cx="2475600" cy="318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300"/>
              <a:t>Students will present their snapshot to the class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300"/>
              <a:t>Have a class discussion on how the Early First Nations People contributed to Canada’s identity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300"/>
              <a:t>Are there similarities between the Early First Nations Peoples ways of life?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11700" y="1496825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4800"/>
              <a:t>Lesson 3 - FNMI: Elder Experiences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 txBox="1"/>
          <p:nvPr/>
        </p:nvSpPr>
        <p:spPr>
          <a:xfrm>
            <a:off x="1845100" y="3187175"/>
            <a:ext cx="5282400" cy="151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    </a:t>
            </a:r>
            <a:r>
              <a:rPr lang="en" sz="18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Resources Needed: </a:t>
            </a:r>
          </a:p>
          <a:p>
            <a:pPr lvl="0" algn="ctr" rtl="0">
              <a:spcBef>
                <a:spcPts val="0"/>
              </a:spcBef>
              <a:buNone/>
            </a:pPr>
            <a:endParaRPr sz="1800">
              <a:solidFill>
                <a:schemeClr val="accent5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Pencils/Pencil Crayons 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Paper or journals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An Elder!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3 - FNMI: Elder Experiences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357325" y="2173350"/>
            <a:ext cx="3999899" cy="292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A2 Inquiry: use the social studies inquiry process to investigate different perspectives on the historical and/or contemporary experience of two or more distinct communities in Canada (FOCUS ON: </a:t>
            </a:r>
            <a:r>
              <a:rPr lang="en" i="1"/>
              <a:t>Perspective)</a:t>
            </a:r>
          </a:p>
          <a:p>
            <a:pPr algn="ctr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2"/>
          </p:nvPr>
        </p:nvSpPr>
        <p:spPr>
          <a:xfrm>
            <a:off x="4832400" y="2173350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A2.6 communicate the results of their inquiries using appropriate vocabulary and formats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title" idx="3"/>
          </p:nvPr>
        </p:nvSpPr>
        <p:spPr>
          <a:xfrm>
            <a:off x="357325" y="1383075"/>
            <a:ext cx="39998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Overall Expectations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title" idx="4"/>
          </p:nvPr>
        </p:nvSpPr>
        <p:spPr>
          <a:xfrm>
            <a:off x="4832400" y="1383075"/>
            <a:ext cx="39998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Specific Expectations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Lesson 3 - FNMI: Elder Experiences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1700" y="2426425"/>
            <a:ext cx="3999899" cy="214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Different groups may experience the same development or event in different ways.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2"/>
          </p:nvPr>
        </p:nvSpPr>
        <p:spPr>
          <a:xfrm>
            <a:off x="4832400" y="2426375"/>
            <a:ext cx="3999899" cy="214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Why might an event or development be important to one group but not to others?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320100" y="1679675"/>
            <a:ext cx="39831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Big Ideas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4840800" y="1679675"/>
            <a:ext cx="39831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Framing Questions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Lesson 3 - FNMI: Elder Experiences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832400" y="2363375"/>
            <a:ext cx="3999899" cy="220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 can…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Write HOT questions using a Q-chart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Participate respectfully in a Elder Experience lesson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Consolidate my learning in the form of a reflection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2"/>
          </p:nvPr>
        </p:nvSpPr>
        <p:spPr>
          <a:xfrm>
            <a:off x="311700" y="2363225"/>
            <a:ext cx="3999899" cy="220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Today we are learning to: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Ask critical and respectful questions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Reflect on the contemporary experience of First Nations individuals based on knowledge learned from the lesson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 txBox="1"/>
          <p:nvPr/>
        </p:nvSpPr>
        <p:spPr>
          <a:xfrm>
            <a:off x="311700" y="1616250"/>
            <a:ext cx="39998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Learning Goals 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4832400" y="1616250"/>
            <a:ext cx="39998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Success Criteria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173499" cy="89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Grade 6 Overview  </a:t>
            </a:r>
          </a:p>
          <a:p>
            <a:pPr>
              <a:spcBef>
                <a:spcPts val="0"/>
              </a:spcBef>
              <a:buNone/>
            </a:pPr>
            <a:r>
              <a:rPr lang="en" sz="3600"/>
              <a:t>What Else You Could Do!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68350" y="2168775"/>
            <a:ext cx="8007300" cy="265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800">
                <a:solidFill>
                  <a:srgbClr val="FFFFFF"/>
                </a:solidFill>
              </a:rPr>
              <a:t>This strand of Social Studies allows for a great deal of critical thinking by students and could be developed into many different units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800">
                <a:solidFill>
                  <a:srgbClr val="FFFFFF"/>
                </a:solidFill>
              </a:rPr>
              <a:t>Students already have a strong foundation in Social Studies content and are ready to face more challenging concepts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800">
                <a:solidFill>
                  <a:srgbClr val="FFFFFF"/>
                </a:solidFill>
              </a:rPr>
              <a:t>Many issues discussed in this strand may be sensitive for students, it is important to place a focus on the Citizenship Framework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Lesson 3 - FNMI: Elder Experiences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216300" y="1807175"/>
            <a:ext cx="2620199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Students will create HOT questions, to ask the Elder based on the information they would like to learn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Students will participate a think-pair-share to develop concise and important questions.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2"/>
          </p:nvPr>
        </p:nvSpPr>
        <p:spPr>
          <a:xfrm>
            <a:off x="2888125" y="1682200"/>
            <a:ext cx="3256199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Teacher will invite an Elder into the classroom to speak to the contemporary experience of First Nations, Metis, and Inuit individuals and to answer student questions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Students will participate in a lesson from a First Nations Elder in which students will use their prior knowledge and inquiry based learning to direct a portion of the conversation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3"/>
          </p:nvPr>
        </p:nvSpPr>
        <p:spPr>
          <a:xfrm>
            <a:off x="6307500" y="1807300"/>
            <a:ext cx="2524800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Students will write a reflection on the Elder Experience and the knowledge they have learned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26375" y="1175300"/>
            <a:ext cx="2620199" cy="41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Minds On 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3216937" y="1175300"/>
            <a:ext cx="2620199" cy="41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Hands On 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6307525" y="1175300"/>
            <a:ext cx="2620199" cy="41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Consolidation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11700" y="776475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Lesson 4 - Inclusiveness in the 20th Century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367975" y="2445225"/>
            <a:ext cx="8014200" cy="142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</a:rPr>
              <a:t>Resources Used: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“Being Different is Beautiful Video”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Pens and paper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“A history of Residential Schools in Canada” article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Handout with questions on article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Link to “Canada’s formal apology to the Early First Nations Peoples”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Technology</a:t>
            </a:r>
          </a:p>
          <a:p>
            <a:pPr marL="457200" lvl="0" indent="-228600" algn="ctr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Guiding questions for research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4 - Inclusiveness in the 20th Century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311700" y="2218350"/>
            <a:ext cx="3999899" cy="223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A1 Application: assess contributions to Canadian identity made by various groups and by various features of Canadian communities and regions </a:t>
            </a:r>
            <a:r>
              <a:rPr lang="en" i="1"/>
              <a:t>(FOCUS ON: Cause and Consequence; Patterns and Trends)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i="1"/>
              <a:t>A3. </a:t>
            </a:r>
            <a:r>
              <a:rPr lang="en"/>
              <a:t>Demonstrate an understanding of significant experiences of, and major changes and aspects of life in, various historical and contemporary communities in Canada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body" idx="2"/>
          </p:nvPr>
        </p:nvSpPr>
        <p:spPr>
          <a:xfrm>
            <a:off x="4832400" y="2218350"/>
            <a:ext cx="3999899" cy="223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A1.3 Explain how various groups have contributed to the goal of inclusiveness in Canada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 txBox="1"/>
          <p:nvPr/>
        </p:nvSpPr>
        <p:spPr>
          <a:xfrm>
            <a:off x="345450" y="1478600"/>
            <a:ext cx="3932399" cy="51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Overall Expectations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4866150" y="1478600"/>
            <a:ext cx="3932399" cy="51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Specific Expectations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916025" y="3450075"/>
            <a:ext cx="3882599" cy="147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 sz="1800">
              <a:solidFill>
                <a:schemeClr val="accent5"/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4 - Inclusiveness in the 20th Century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311700" y="2224225"/>
            <a:ext cx="3999899" cy="259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/>
              <a:t>Many different communities have made significant contributions to Canada’s development.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2"/>
          </p:nvPr>
        </p:nvSpPr>
        <p:spPr>
          <a:xfrm>
            <a:off x="4832400" y="2224175"/>
            <a:ext cx="3999899" cy="259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/>
              <a:t>What experiences have shaped the stories of different communities in Canada? What experiences have shaped the story of your own community?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328575" y="1428050"/>
            <a:ext cx="3999899" cy="55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Big Ideas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4689300" y="1428050"/>
            <a:ext cx="3999899" cy="55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Framing Questions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Reminder for Students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556500" y="1259575"/>
            <a:ext cx="80310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800">
              <a:solidFill>
                <a:schemeClr val="accent5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accent5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</a:rPr>
              <a:t>We felt this lesson was too rich to cram into 1 class, so we broke it into 2 classes. This way the students have more time with the material to become familiar with it!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4 - Inclusiveness in the 20th Century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326525" y="2128300"/>
            <a:ext cx="3999899" cy="221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/>
              <a:t>Today we are learning to…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300" dirty="0"/>
              <a:t>Develop an understanding of what inclusiveness is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300" dirty="0"/>
              <a:t>Begin to understand how Canada treated Early First Nations Peoples in the Past using Residential Schools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300" dirty="0"/>
              <a:t>Identify how Canada has become more of an inclusive society today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300" dirty="0"/>
              <a:t>Reflect that Canada’s inclusion for Early First Nations Peoples is an on-going struggle</a:t>
            </a:r>
            <a:r>
              <a:rPr lang="en" dirty="0"/>
              <a:t> 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2"/>
          </p:nvPr>
        </p:nvSpPr>
        <p:spPr>
          <a:xfrm>
            <a:off x="4832400" y="2128300"/>
            <a:ext cx="3999899" cy="221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/>
              <a:t>I can…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Identify and explain what inclusion is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Explain what the purpose of Residential Schools were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Identify ways Canada has become more inclusive </a:t>
            </a:r>
          </a:p>
          <a:p>
            <a:pPr marL="457200" lvl="0" indent="-22860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Explain and reflect that Canada’s inclusion for Early First Nations Peoples is an on-going struggle 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341225" y="1604975"/>
            <a:ext cx="3970500" cy="53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Learning Goals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4727200" y="1593987"/>
            <a:ext cx="3970500" cy="53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Success Criteria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4 - Inclusiveness in the 20th Century (Part 1)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311700" y="1981000"/>
            <a:ext cx="3033000" cy="309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dirty="0"/>
              <a:t>Watch video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"Being Different is Beautiful"</a:t>
            </a:r>
            <a:r>
              <a:rPr lang="en" dirty="0"/>
              <a:t>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https://www.youtube.com/watch?v=KJ1ygFknjYo</a:t>
            </a:r>
            <a:r>
              <a:rPr lang="en" dirty="0"/>
              <a:t> 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dirty="0"/>
              <a:t>Have students as a class fill out the KWL chart, on what they think and wonder about inclusion 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dirty="0"/>
              <a:t>Ask students “Do you think Canada is inclusive? Why do you think this?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2"/>
          </p:nvPr>
        </p:nvSpPr>
        <p:spPr>
          <a:xfrm>
            <a:off x="6344075" y="1920925"/>
            <a:ext cx="2514599" cy="298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300"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 txBox="1"/>
          <p:nvPr/>
        </p:nvSpPr>
        <p:spPr>
          <a:xfrm>
            <a:off x="585475" y="1454725"/>
            <a:ext cx="2034600" cy="34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Minds On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6653000" y="1377500"/>
            <a:ext cx="2034600" cy="34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40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KWL Chart</a:t>
            </a:r>
          </a:p>
        </p:txBody>
      </p:sp>
      <p:graphicFrame>
        <p:nvGraphicFramePr>
          <p:cNvPr id="295" name="Shape 295"/>
          <p:cNvGraphicFramePr/>
          <p:nvPr/>
        </p:nvGraphicFramePr>
        <p:xfrm>
          <a:off x="414225" y="1092437"/>
          <a:ext cx="8337300" cy="3785050"/>
        </p:xfrm>
        <a:graphic>
          <a:graphicData uri="http://schemas.openxmlformats.org/drawingml/2006/table">
            <a:tbl>
              <a:tblPr>
                <a:noFill/>
                <a:tableStyleId>{BD714D20-BA16-4B32-B1FE-3708FE6375D5}</a:tableStyleId>
              </a:tblPr>
              <a:tblGrid>
                <a:gridCol w="2779100"/>
                <a:gridCol w="2779100"/>
                <a:gridCol w="2779100"/>
              </a:tblGrid>
              <a:tr h="65377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What I Know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What do I Wonder?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What I learned </a:t>
                      </a:r>
                    </a:p>
                  </a:txBody>
                  <a:tcPr marL="91425" marR="91425" marT="91425" marB="91425"/>
                </a:tc>
              </a:tr>
              <a:tr h="31312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Lesson 4 - Inclusiveness in the 20th Century (Part 1)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311700" y="1816000"/>
            <a:ext cx="2759100" cy="309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200"/>
              <a:t>Watch video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"Being Different is Beautiful"</a:t>
            </a:r>
            <a:r>
              <a:rPr lang="en" sz="1200"/>
              <a:t> 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200"/>
              <a:t>Have students as a class fill out the KWL chart, based on what they know and wonder about inclusion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200"/>
              <a:t>Ask students “Do you think Canada is inclusive? Why do you think this?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2"/>
          </p:nvPr>
        </p:nvSpPr>
        <p:spPr>
          <a:xfrm>
            <a:off x="3311050" y="1920925"/>
            <a:ext cx="2759100" cy="298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98450" rtl="0">
              <a:spcBef>
                <a:spcPts val="0"/>
              </a:spcBef>
              <a:buSzPct val="100000"/>
              <a:buChar char="●"/>
            </a:pPr>
            <a:r>
              <a:rPr lang="en" sz="1100"/>
              <a:t>Create a vocabulary wall for new terms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100"/>
              <a:t>Divide students into groups of 6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100"/>
              <a:t>Students will work in groups and be given  a copy of the article “</a:t>
            </a: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A history of residential schools in Canada”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Students will given questions related to the article to answer answer on Residential Schools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Have a class discussion on their reading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3"/>
          </p:nvPr>
        </p:nvSpPr>
        <p:spPr>
          <a:xfrm>
            <a:off x="6344075" y="1920925"/>
            <a:ext cx="2514599" cy="298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200"/>
              <a:t>Record what students learned from the lesson and add it to the KWL chart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200"/>
              <a:t>Ask students, “what are your thoughts and feelings about Residential schools?”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200"/>
              <a:t>“Can we identify why the Residential schools were introduced?”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200"/>
              <a:t>Have students write a reflection on how they think Early First Nations Peoples communities were affected by the Residential schools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 txBox="1"/>
          <p:nvPr/>
        </p:nvSpPr>
        <p:spPr>
          <a:xfrm>
            <a:off x="353850" y="1377500"/>
            <a:ext cx="2034600" cy="34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Minds On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3554700" y="1377500"/>
            <a:ext cx="2034600" cy="34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Hands On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6653000" y="1377500"/>
            <a:ext cx="2034600" cy="34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Consolidation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652450" y="410000"/>
            <a:ext cx="81797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4- Inclusiveness in the 20th Century (Part 2) 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311700" y="1957325"/>
            <a:ext cx="2417699" cy="261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SzPct val="100000"/>
            </a:pPr>
            <a:r>
              <a:rPr lang="en" sz="1300" dirty="0">
                <a:solidFill>
                  <a:srgbClr val="000000"/>
                </a:solidFill>
                <a:highlight>
                  <a:srgbClr val="FFFFFF"/>
                </a:highlight>
              </a:rPr>
              <a:t>Recap from last class “what is inclusion?”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300" dirty="0">
                <a:solidFill>
                  <a:srgbClr val="000000"/>
                </a:solidFill>
                <a:highlight>
                  <a:srgbClr val="FFFFFF"/>
                </a:highlight>
              </a:rPr>
              <a:t>“Why were Residential schools created for Early First Nations Peoples?”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300" dirty="0">
                <a:solidFill>
                  <a:srgbClr val="000000"/>
                </a:solidFill>
                <a:highlight>
                  <a:srgbClr val="FFFFFF"/>
                </a:highlight>
              </a:rPr>
              <a:t>“Were Early First Nations Peoples included in Canada’s identity?”</a:t>
            </a:r>
          </a:p>
          <a:p>
            <a:pPr marL="457200" lvl="0" indent="-22860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300" dirty="0">
                <a:solidFill>
                  <a:srgbClr val="000000"/>
                </a:solidFill>
                <a:highlight>
                  <a:srgbClr val="FFFFFF"/>
                </a:highlight>
              </a:rPr>
              <a:t>“Can you think of ways Canada has become more inclusive?”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2"/>
          </p:nvPr>
        </p:nvSpPr>
        <p:spPr>
          <a:xfrm>
            <a:off x="6230950" y="1957325"/>
            <a:ext cx="2601300" cy="311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200" dirty="0">
                <a:solidFill>
                  <a:srgbClr val="000000"/>
                </a:solidFill>
              </a:rPr>
              <a:t>What did they learn?</a:t>
            </a:r>
          </a:p>
          <a:p>
            <a:pPr marL="457200" lvl="0" indent="-228600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200" dirty="0">
                <a:solidFill>
                  <a:srgbClr val="000000"/>
                </a:solidFill>
              </a:rPr>
              <a:t>Are Canada’s First Nations Peoples included in Canada’s identity?</a:t>
            </a:r>
          </a:p>
          <a:p>
            <a:pPr marL="457200" lvl="0" indent="-228600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200" dirty="0">
                <a:solidFill>
                  <a:srgbClr val="000000"/>
                </a:solidFill>
              </a:rPr>
              <a:t>Are all the issues resolved between Canada and the First Nations Peoples?</a:t>
            </a:r>
          </a:p>
          <a:p>
            <a:pPr marL="457200" lvl="0" indent="-2286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200" dirty="0">
                <a:solidFill>
                  <a:srgbClr val="000000"/>
                </a:solidFill>
              </a:rPr>
              <a:t>Based on everything you learned, do you think Canada is inclusive? Or do you think it is a work in progress? Explain. 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619900" y="1468025"/>
            <a:ext cx="8244900" cy="48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</a:rPr>
              <a:t>Minds On                                  Hands On                             Consolidation 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3262250" y="1957325"/>
            <a:ext cx="2601300" cy="28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buSzPct val="1000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Break students into different groups than yesterday, 6 new groups</a:t>
            </a:r>
          </a:p>
          <a:p>
            <a:pPr marL="457200" lvl="0" indent="-304800" rtl="0">
              <a:spcBef>
                <a:spcPts val="0"/>
              </a:spcBef>
              <a:buSzPct val="1000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Have students research Canada’s formal apology to the First Nations Peoples, answering guiding question “what did the Canadian government apologize for?”</a:t>
            </a:r>
          </a:p>
          <a:p>
            <a:pPr marL="457200" lvl="0" indent="-304800" rtl="0">
              <a:spcBef>
                <a:spcPts val="0"/>
              </a:spcBef>
              <a:buSzPct val="1000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Have students research steps Canada has taken to include the First Nations People in its identity </a:t>
            </a:r>
          </a:p>
          <a:p>
            <a:pPr marL="457200" lvl="0" indent="-304800" rtl="0">
              <a:spcBef>
                <a:spcPts val="0"/>
              </a:spcBef>
              <a:buSzPct val="1000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Record their results in an informal written format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173499" cy="89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Grade 6 Overview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/>
              <a:t>What Else You Could Do!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568350" y="2168775"/>
            <a:ext cx="8007300" cy="265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0575" y="94787"/>
            <a:ext cx="6432524" cy="495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311700" y="1604975"/>
            <a:ext cx="8520599" cy="53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4800"/>
              <a:t>Lesson 5 - Multiculturalism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 txBox="1"/>
          <p:nvPr/>
        </p:nvSpPr>
        <p:spPr>
          <a:xfrm>
            <a:off x="1845100" y="2881350"/>
            <a:ext cx="5282400" cy="151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    </a:t>
            </a:r>
            <a:r>
              <a:rPr lang="en" sz="18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Resources Needed: 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Graphic Organizer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Pencils/Pencil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Internet access (computer lab, ipad cart) 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Other research mediums (library time)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5 - Multiculturalism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311700" y="2144075"/>
            <a:ext cx="3999899" cy="242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A3 Understanding Context: demonstrate an understanding of significant experiences of, and major changes and aspects of life in, various historical and contemporary communities in Canada (FOCUS ON: </a:t>
            </a:r>
            <a:r>
              <a:rPr lang="en" i="1"/>
              <a:t>Significance; Continuity and Change</a:t>
            </a:r>
            <a:r>
              <a:rPr lang="en"/>
              <a:t>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 txBox="1">
            <a:spLocks noGrp="1"/>
          </p:cNvSpPr>
          <p:nvPr>
            <p:ph type="body" idx="2"/>
          </p:nvPr>
        </p:nvSpPr>
        <p:spPr>
          <a:xfrm>
            <a:off x="4832400" y="1990875"/>
            <a:ext cx="3999899" cy="233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A2.2 gather and organize information for a variety of primary and secondary sources using various technologies that present different perspectives on the historical and/or contemporary experience of two or more communities in Canada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A3.4 Describe significant events or developments in the history of two or more communities in Canada and how these events affected the communities’ developments and/or identity 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title" idx="3"/>
          </p:nvPr>
        </p:nvSpPr>
        <p:spPr>
          <a:xfrm>
            <a:off x="357325" y="1383075"/>
            <a:ext cx="39998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Overall Expectations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title" idx="4"/>
          </p:nvPr>
        </p:nvSpPr>
        <p:spPr>
          <a:xfrm>
            <a:off x="4832400" y="1383075"/>
            <a:ext cx="39998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Specific Expectations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101425" y="3927825"/>
            <a:ext cx="4511700" cy="132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</a:rPr>
              <a:t>Cross Curricular Links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Oral Communication </a:t>
            </a:r>
          </a:p>
          <a:p>
            <a:pPr lvl="0" algn="ctr" rtl="0">
              <a:spcBef>
                <a:spcPts val="0"/>
              </a:spcBef>
              <a:buNone/>
            </a:pP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Lesson 5 - Multiculturalism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311700" y="2217900"/>
            <a:ext cx="3999899" cy="214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/>
              <a:t>Different groups may experience the same development or event in different ways.	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Significant events in different communities have contributed to the development of the identity of that community and of Canada	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body" idx="2"/>
          </p:nvPr>
        </p:nvSpPr>
        <p:spPr>
          <a:xfrm>
            <a:off x="4832400" y="2217900"/>
            <a:ext cx="3999899" cy="214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/>
              <a:t>How do we determine the importance of certain developments or events?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Why might an event or development be important to one group but not to others?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320100" y="1418212"/>
            <a:ext cx="39831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Big Ideas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4840800" y="1418187"/>
            <a:ext cx="39831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Framing Questions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Lesson 5 - Multiculturalism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1170400" y="1877600"/>
            <a:ext cx="6989700" cy="214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Attributes (character traits, values, habits of mind)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Explore issues related to personal and societal rights and responsibilities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Demonstrate self-respect, as well as respect and empathy for others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Develop attitudes that foster civic engagement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Work in a collaborative and critically thoughtful manner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inclusiveness </a:t>
            </a:r>
            <a:r>
              <a:rPr lang="en">
                <a:solidFill>
                  <a:srgbClr val="545454"/>
                </a:solidFill>
                <a:highlight>
                  <a:srgbClr val="FFFFFF"/>
                </a:highlight>
              </a:rPr>
              <a:t>• equity • empathy and respect • rights and responsibilities • freedom • social cohesion • fairness and justice • citizenship • collaboration and cooperation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474600" y="1269800"/>
            <a:ext cx="79853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Citizenship Framework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Lesson 5 - Multiculturalism</a:t>
            </a: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4832400" y="2363375"/>
            <a:ext cx="3999899" cy="220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 can…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Use a variety of technologies to complete research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Participate in a jigsaw activity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Share my information orally with my group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Complete a graphic organizer</a:t>
            </a:r>
          </a:p>
        </p:txBody>
      </p:sp>
      <p:sp>
        <p:nvSpPr>
          <p:cNvPr id="354" name="Shape 354"/>
          <p:cNvSpPr txBox="1">
            <a:spLocks noGrp="1"/>
          </p:cNvSpPr>
          <p:nvPr>
            <p:ph type="body" idx="2"/>
          </p:nvPr>
        </p:nvSpPr>
        <p:spPr>
          <a:xfrm>
            <a:off x="311700" y="2363225"/>
            <a:ext cx="3999899" cy="220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Today we are learning to: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Gather information using primary and secondary resources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Investigate historical and contemporary events through various perspectives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Describe how these events have impacted a groups’ identity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311700" y="1616250"/>
            <a:ext cx="39998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Learning Goals 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4832400" y="1616250"/>
            <a:ext cx="39998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Success Criteria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Lesson 5 - Multiculturalism</a:t>
            </a:r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216300" y="1807175"/>
            <a:ext cx="2764200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Teacher will present a video on multiculturalism in Canada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Students will participate in a discussion on the ways in which Canada is a multicultural nation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Teacher will provide students with learning goals and success criteria for the assignment</a:t>
            </a:r>
          </a:p>
        </p:txBody>
      </p:sp>
      <p:sp>
        <p:nvSpPr>
          <p:cNvPr id="363" name="Shape 363"/>
          <p:cNvSpPr txBox="1">
            <a:spLocks noGrp="1"/>
          </p:cNvSpPr>
          <p:nvPr>
            <p:ph type="body" idx="2"/>
          </p:nvPr>
        </p:nvSpPr>
        <p:spPr>
          <a:xfrm>
            <a:off x="2980350" y="1807300"/>
            <a:ext cx="2983200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Students will participate in a jigsaw by completing research using both primary and secondary resources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Chinese Head Tax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Red River Rebellion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Japanese Internment Camps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Residential Schools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Oka Crisis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Expulsion of Acadians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Ipperwash Crisis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Ban on Niqab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 txBox="1">
            <a:spLocks noGrp="1"/>
          </p:cNvSpPr>
          <p:nvPr>
            <p:ph type="body" idx="3"/>
          </p:nvPr>
        </p:nvSpPr>
        <p:spPr>
          <a:xfrm>
            <a:off x="6307500" y="1807300"/>
            <a:ext cx="2524800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Students will share their findings with their groupmates. 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/>
              <a:t>Students will then fill out a graphic organizer to display the information they have learned.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26375" y="1175300"/>
            <a:ext cx="2620199" cy="41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Minds On 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3216937" y="1175300"/>
            <a:ext cx="2620199" cy="41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Hands On 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6307525" y="1175300"/>
            <a:ext cx="2620199" cy="41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Consolidation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311700" y="1597925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Lesson 6 - Heritage Minute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1630250" y="2704450"/>
            <a:ext cx="6015599" cy="198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</a:rPr>
              <a:t>Resources Needed: </a:t>
            </a:r>
          </a:p>
          <a:p>
            <a:pPr marL="457200" lvl="0" indent="-330200" algn="ctr" rtl="0">
              <a:spcBef>
                <a:spcPts val="0"/>
              </a:spcBef>
              <a:buClr>
                <a:schemeClr val="accent5"/>
              </a:buClr>
              <a:buSzPct val="100000"/>
              <a:buChar char="-"/>
            </a:pPr>
            <a:r>
              <a:rPr lang="en" sz="1600">
                <a:solidFill>
                  <a:schemeClr val="accent5"/>
                </a:solidFill>
              </a:rPr>
              <a:t>Internet</a:t>
            </a:r>
          </a:p>
          <a:p>
            <a:pPr marL="457200" lvl="0" indent="-330200" algn="ctr" rtl="0">
              <a:spcBef>
                <a:spcPts val="0"/>
              </a:spcBef>
              <a:buClr>
                <a:schemeClr val="accent5"/>
              </a:buClr>
              <a:buSzPct val="100000"/>
              <a:buChar char="-"/>
            </a:pPr>
            <a:r>
              <a:rPr lang="en" sz="1600">
                <a:solidFill>
                  <a:schemeClr val="accent5"/>
                </a:solidFill>
              </a:rPr>
              <a:t>Media Sources (Camera’s, videos, phones, etc.)</a:t>
            </a:r>
          </a:p>
          <a:p>
            <a:pPr marL="457200" lvl="0" indent="-330200" algn="ctr" rtl="0">
              <a:spcBef>
                <a:spcPts val="0"/>
              </a:spcBef>
              <a:buClr>
                <a:schemeClr val="accent5"/>
              </a:buClr>
              <a:buSzPct val="100000"/>
              <a:buChar char="-"/>
            </a:pPr>
            <a:r>
              <a:rPr lang="en" sz="1600">
                <a:solidFill>
                  <a:schemeClr val="accent5"/>
                </a:solidFill>
              </a:rPr>
              <a:t>Props </a:t>
            </a:r>
          </a:p>
          <a:p>
            <a:pPr lvl="0" algn="l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6 - Heritage Minute</a:t>
            </a:r>
          </a:p>
        </p:txBody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311700" y="2022025"/>
            <a:ext cx="3999899" cy="254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A3 Understanding Context: demonstrate an understanding of significant experiences of, and major changes and aspects of life in, various historical and contemporary communities in Canada (FOCUS ON: </a:t>
            </a:r>
            <a:r>
              <a:rPr lang="en" i="1"/>
              <a:t>Significance; Continuity and Change</a:t>
            </a:r>
            <a:r>
              <a:rPr lang="en"/>
              <a:t>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body" idx="2"/>
          </p:nvPr>
        </p:nvSpPr>
        <p:spPr>
          <a:xfrm>
            <a:off x="4832400" y="2021975"/>
            <a:ext cx="3999899" cy="12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A3.7 describe significant changes within their own community in Canada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1" name="Shape 381"/>
          <p:cNvSpPr txBox="1"/>
          <p:nvPr/>
        </p:nvSpPr>
        <p:spPr>
          <a:xfrm>
            <a:off x="315950" y="1314300"/>
            <a:ext cx="3999899" cy="51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Overall Expectations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4832400" y="1314300"/>
            <a:ext cx="3999899" cy="51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Specific Expectations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2572050" y="3601700"/>
            <a:ext cx="3999899" cy="140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 </a:t>
            </a:r>
            <a:r>
              <a:rPr lang="en" sz="1800">
                <a:solidFill>
                  <a:schemeClr val="accent5"/>
                </a:solidFill>
              </a:rPr>
              <a:t>Cross Curricular Links </a:t>
            </a:r>
          </a:p>
          <a:p>
            <a:pPr algn="ctr" rtl="0">
              <a:spcBef>
                <a:spcPts val="0"/>
              </a:spcBef>
              <a:buNone/>
            </a:pPr>
            <a:endParaRPr sz="1000">
              <a:solidFill>
                <a:schemeClr val="accent5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Language - Oral Communication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The Arts - Drama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Language - Media Literacy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Lesson 6 - Heritage Minute</a:t>
            </a:r>
          </a:p>
        </p:txBody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311700" y="2060025"/>
            <a:ext cx="3999899" cy="238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/>
              <a:t>Many different communities have made significant contributions to Canada’s development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Significant events in different communities have contributed to the identity of that community and of Canada </a:t>
            </a:r>
          </a:p>
        </p:txBody>
      </p:sp>
      <p:sp>
        <p:nvSpPr>
          <p:cNvPr id="390" name="Shape 390"/>
          <p:cNvSpPr txBox="1">
            <a:spLocks noGrp="1"/>
          </p:cNvSpPr>
          <p:nvPr>
            <p:ph type="body" idx="2"/>
          </p:nvPr>
        </p:nvSpPr>
        <p:spPr>
          <a:xfrm>
            <a:off x="4706025" y="2060025"/>
            <a:ext cx="3999899" cy="238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/>
              <a:t>How have different communities contributed to the evolution of Canadian identity?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What experiences have shaped the stories of different communities in Canada? What experiences have shaped the story of your own community? 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80000" y="1298150"/>
            <a:ext cx="39831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Big Ideas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4840800" y="1298187"/>
            <a:ext cx="39831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Framing Questions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Lesson 6 - Heritage Minute</a:t>
            </a:r>
          </a:p>
        </p:txBody>
      </p:sp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4832400" y="2148375"/>
            <a:ext cx="3999899" cy="220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I can … 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/>
              <a:t>Choose and research a topic of interest 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/>
              <a:t>Research my topic and collect information for our presentation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/>
              <a:t>Be creative in producing our presentation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9" name="Shape 399"/>
          <p:cNvSpPr txBox="1">
            <a:spLocks noGrp="1"/>
          </p:cNvSpPr>
          <p:nvPr>
            <p:ph type="body" idx="2"/>
          </p:nvPr>
        </p:nvSpPr>
        <p:spPr>
          <a:xfrm>
            <a:off x="311700" y="2148375"/>
            <a:ext cx="3999899" cy="220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Today I will learn to … 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/>
              <a:t>Use my previous knowledge to brainstorm topics for our Heritage Minute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/>
              <a:t>Research different Canadian peoples, places, objects, or events that are significant 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71575" y="1312950"/>
            <a:ext cx="39998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Learning Goals 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4832400" y="1312950"/>
            <a:ext cx="39998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Success Criteria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65500" y="88500"/>
            <a:ext cx="4045199" cy="706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Prior Knowledge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265500" y="846725"/>
            <a:ext cx="4045199" cy="384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b="1">
                <a:solidFill>
                  <a:schemeClr val="dk1"/>
                </a:solidFill>
              </a:rPr>
              <a:t>Grade 1:</a:t>
            </a:r>
            <a:r>
              <a:rPr lang="en" sz="1800">
                <a:solidFill>
                  <a:schemeClr val="dk1"/>
                </a:solidFill>
              </a:rPr>
              <a:t> People and Environments: The Local Community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b="1">
                <a:solidFill>
                  <a:schemeClr val="dk1"/>
                </a:solidFill>
              </a:rPr>
              <a:t>Grade 2:</a:t>
            </a:r>
            <a:r>
              <a:rPr lang="en" sz="1800">
                <a:solidFill>
                  <a:schemeClr val="dk1"/>
                </a:solidFill>
              </a:rPr>
              <a:t> Heritage and Identity: Changing Family and Community Traditions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b="1">
                <a:solidFill>
                  <a:schemeClr val="dk1"/>
                </a:solidFill>
              </a:rPr>
              <a:t>Grade 3:</a:t>
            </a:r>
            <a:r>
              <a:rPr lang="en" sz="1800">
                <a:solidFill>
                  <a:schemeClr val="dk1"/>
                </a:solidFill>
              </a:rPr>
              <a:t> Heritage and Identity: Communities in Canada, 1780-1850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chemeClr val="dk1"/>
                </a:solidFill>
              </a:rPr>
              <a:t>Grade 5: </a:t>
            </a:r>
            <a:r>
              <a:rPr lang="en" sz="1800">
                <a:solidFill>
                  <a:schemeClr val="dk1"/>
                </a:solidFill>
              </a:rPr>
              <a:t>Heritage and Identity: First Nations and Europeans in New France and Early Canada 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title" idx="2"/>
          </p:nvPr>
        </p:nvSpPr>
        <p:spPr>
          <a:xfrm>
            <a:off x="4835400" y="140525"/>
            <a:ext cx="4045199" cy="706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Further Knowledge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3"/>
          </p:nvPr>
        </p:nvSpPr>
        <p:spPr>
          <a:xfrm>
            <a:off x="4835400" y="948600"/>
            <a:ext cx="4045199" cy="384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buNone/>
            </a:pPr>
            <a:endParaRPr sz="1800" b="1">
              <a:solidFill>
                <a:schemeClr val="lt1"/>
              </a:solidFill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buNone/>
            </a:pPr>
            <a:endParaRPr sz="1800" b="1">
              <a:solidFill>
                <a:schemeClr val="lt1"/>
              </a:solidFill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b="1">
                <a:solidFill>
                  <a:schemeClr val="lt1"/>
                </a:solidFill>
              </a:rPr>
              <a:t>Grade 7:</a:t>
            </a:r>
            <a:r>
              <a:rPr lang="en" sz="1800">
                <a:solidFill>
                  <a:schemeClr val="lt1"/>
                </a:solidFill>
              </a:rPr>
              <a:t> Canada, 1800-1850: Conflict and Challenges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b="1">
                <a:solidFill>
                  <a:schemeClr val="lt1"/>
                </a:solidFill>
              </a:rPr>
              <a:t>Grade 8:</a:t>
            </a:r>
            <a:r>
              <a:rPr lang="en" sz="1800">
                <a:solidFill>
                  <a:schemeClr val="lt1"/>
                </a:solidFill>
              </a:rPr>
              <a:t> Creating Canada, 1850-1890 </a:t>
            </a:r>
          </a:p>
          <a:p>
            <a:pPr lvl="0"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b="1">
                <a:solidFill>
                  <a:schemeClr val="lt1"/>
                </a:solidFill>
              </a:rPr>
              <a:t>Grade 8:</a:t>
            </a:r>
            <a:r>
              <a:rPr lang="en" sz="1800">
                <a:solidFill>
                  <a:schemeClr val="lt1"/>
                </a:solidFill>
              </a:rPr>
              <a:t> Canada, 1890-1914: A Changing Society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Lesson 6 - Heritage Minute</a:t>
            </a:r>
          </a:p>
        </p:txBody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216300" y="1749800"/>
            <a:ext cx="2620199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dirty="0"/>
              <a:t>Begin with a discussion on the things we have learned so far in our unit 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dirty="0"/>
              <a:t>Recall on specific things that we discussed that are important parts of Canadian history 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dirty="0"/>
              <a:t>Explain what a Heritage Minute is: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Historica Canada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dirty="0"/>
              <a:t>Discuss what types of things you could research for your topic</a:t>
            </a:r>
          </a:p>
        </p:txBody>
      </p:sp>
      <p:sp>
        <p:nvSpPr>
          <p:cNvPr id="408" name="Shape 408"/>
          <p:cNvSpPr txBox="1">
            <a:spLocks noGrp="1"/>
          </p:cNvSpPr>
          <p:nvPr>
            <p:ph type="body" idx="2"/>
          </p:nvPr>
        </p:nvSpPr>
        <p:spPr>
          <a:xfrm>
            <a:off x="3261900" y="1807300"/>
            <a:ext cx="2620199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Students will begin brainstorming different topic ideas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Students will research information about their topic to include in their presentation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Students will draw up a template of their Heritage Moment (props, script, actions, setting)</a:t>
            </a:r>
          </a:p>
        </p:txBody>
      </p:sp>
      <p:sp>
        <p:nvSpPr>
          <p:cNvPr id="409" name="Shape 409"/>
          <p:cNvSpPr txBox="1">
            <a:spLocks noGrp="1"/>
          </p:cNvSpPr>
          <p:nvPr>
            <p:ph type="body" idx="3"/>
          </p:nvPr>
        </p:nvSpPr>
        <p:spPr>
          <a:xfrm>
            <a:off x="6307500" y="1807300"/>
            <a:ext cx="2524800" cy="308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Why is it important to have a Heritage Minute?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How does this help us as Canadian students?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Complete a short reflection on how this activity has changed our perspective on Canadian and FIrst Nations culture 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126375" y="1175300"/>
            <a:ext cx="2620199" cy="41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Minds On 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x="3216937" y="1175300"/>
            <a:ext cx="2620199" cy="41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Hands On </a:t>
            </a:r>
          </a:p>
        </p:txBody>
      </p:sp>
      <p:sp>
        <p:nvSpPr>
          <p:cNvPr id="412" name="Shape 412"/>
          <p:cNvSpPr txBox="1"/>
          <p:nvPr/>
        </p:nvSpPr>
        <p:spPr>
          <a:xfrm>
            <a:off x="6307525" y="1175300"/>
            <a:ext cx="2620199" cy="41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Consolidation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7B97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502900" y="1617600"/>
            <a:ext cx="6498300" cy="3214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accent1"/>
                </a:solidFill>
              </a:rPr>
              <a:t>Lesson 1:</a:t>
            </a:r>
            <a:r>
              <a:rPr lang="en" sz="2400"/>
              <a:t> </a:t>
            </a:r>
            <a:r>
              <a:rPr lang="en" sz="2400" b="1"/>
              <a:t>Canadian</a:t>
            </a:r>
            <a:r>
              <a:rPr lang="en" sz="2400"/>
              <a:t> </a:t>
            </a:r>
            <a:r>
              <a:rPr lang="en" sz="2400" b="1"/>
              <a:t>Identity &amp; Symbols</a:t>
            </a:r>
            <a:r>
              <a:rPr lang="en" sz="2400"/>
              <a:t>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accent1"/>
                </a:solidFill>
              </a:rPr>
              <a:t>Lesson 2: </a:t>
            </a:r>
            <a:r>
              <a:rPr lang="en" sz="2400" b="1"/>
              <a:t>Past of First Nations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accent1"/>
                </a:solidFill>
              </a:rPr>
              <a:t>Lesson 3: </a:t>
            </a:r>
            <a:r>
              <a:rPr lang="en" sz="2400" b="1"/>
              <a:t>FNMI: Elder Experiences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accent1"/>
                </a:solidFill>
              </a:rPr>
              <a:t>Lesson 4:</a:t>
            </a:r>
            <a:r>
              <a:rPr lang="en" sz="2400"/>
              <a:t> </a:t>
            </a:r>
            <a:r>
              <a:rPr lang="en" sz="2400" b="1"/>
              <a:t>Inclusiveness in the 20th Century</a:t>
            </a:r>
            <a:r>
              <a:rPr lang="en" sz="2400"/>
              <a:t>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accent1"/>
                </a:solidFill>
              </a:rPr>
              <a:t>Lesson 5:</a:t>
            </a:r>
            <a:r>
              <a:rPr lang="en" sz="2400"/>
              <a:t> </a:t>
            </a:r>
            <a:r>
              <a:rPr lang="en" sz="2400" b="1"/>
              <a:t>Multiculturalism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accent1"/>
                </a:solidFill>
              </a:rPr>
              <a:t>Lesson 6:</a:t>
            </a:r>
            <a:r>
              <a:rPr lang="en" sz="2400"/>
              <a:t> </a:t>
            </a:r>
            <a:r>
              <a:rPr lang="en" sz="2400" b="1"/>
              <a:t>Heritage Minute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353850" y="442325"/>
            <a:ext cx="5889000" cy="872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chemeClr val="lt1"/>
                </a:solidFill>
              </a:rPr>
              <a:t>Unit Outline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11177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4800">
                <a:solidFill>
                  <a:schemeClr val="accent2"/>
                </a:solidFill>
              </a:rPr>
              <a:t>Lesson 1 - Canadian Identity &amp; Symbols</a:t>
            </a:r>
          </a:p>
          <a:p>
            <a:pPr algn="ctr" rtl="0">
              <a:spcBef>
                <a:spcPts val="0"/>
              </a:spcBef>
              <a:buNone/>
            </a:pPr>
            <a:endParaRPr sz="1000">
              <a:solidFill>
                <a:schemeClr val="accent2"/>
              </a:solidFill>
            </a:endParaRPr>
          </a:p>
          <a:p>
            <a:pPr lvl="0" algn="l">
              <a:spcBef>
                <a:spcPts val="0"/>
              </a:spcBef>
              <a:buNone/>
            </a:pPr>
            <a:endParaRPr sz="1200">
              <a:solidFill>
                <a:schemeClr val="accent2"/>
              </a:solidFill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845100" y="2881350"/>
            <a:ext cx="5282400" cy="151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    </a:t>
            </a:r>
            <a:r>
              <a:rPr lang="en" sz="18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Resources Needed: 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Whiteboard 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Pencils/Pencil Crayons 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Pictures of First Nations objects, items, values 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Technology to display video 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Poem template </a:t>
            </a:r>
          </a:p>
          <a:p>
            <a:pPr marL="457200" lvl="0" indent="-228600" algn="ctr" rtl="0">
              <a:spcBef>
                <a:spcPts val="0"/>
              </a:spcBef>
              <a:buClr>
                <a:schemeClr val="accent5"/>
              </a:buClr>
              <a:buChar char="-"/>
            </a:pPr>
            <a:r>
              <a:rPr lang="en">
                <a:solidFill>
                  <a:schemeClr val="accent5"/>
                </a:solidFill>
              </a:rPr>
              <a:t>Book to bind our poems together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1383075"/>
            <a:ext cx="39998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Overall Expectations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2127250"/>
            <a:ext cx="3999899" cy="235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A1 Application: asses contributions to Canadian identity made by various groups and by various features of Canadian communities and regions </a:t>
            </a:r>
            <a:r>
              <a:rPr lang="en" i="1"/>
              <a:t>(FOCUS ON: Cause and Consequence; Patterns and Trends)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4756575" y="2127250"/>
            <a:ext cx="3999899" cy="247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A1.1 explain how various features that characterize a community can contribute to the identity and image of a country and assess the contributions of some of these features to Canada’s image and identity.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title" idx="3"/>
          </p:nvPr>
        </p:nvSpPr>
        <p:spPr>
          <a:xfrm>
            <a:off x="4756575" y="1383075"/>
            <a:ext cx="39998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Specific Expectations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530775" y="303300"/>
            <a:ext cx="7986900" cy="8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Lesson 1 - Canadian Identity/Symbols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2325325" y="3601725"/>
            <a:ext cx="4600200" cy="12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</a:rPr>
              <a:t>Cross Curricular Links</a:t>
            </a:r>
          </a:p>
          <a:p>
            <a:pPr algn="ctr" rtl="0">
              <a:spcBef>
                <a:spcPts val="0"/>
              </a:spcBef>
              <a:buNone/>
            </a:pPr>
            <a:endParaRPr sz="1000">
              <a:solidFill>
                <a:schemeClr val="accent5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Language - Writing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Language - Oral Communication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The Arts - Visual Arts  </a:t>
            </a:r>
          </a:p>
          <a:p>
            <a:pPr algn="ctr">
              <a:spcBef>
                <a:spcPts val="0"/>
              </a:spcBef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1 - Canadian Identity &amp; Symbols 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2287400"/>
            <a:ext cx="3999899" cy="228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/>
              <a:t>Significant events in different communities have contributed to the development of the identity of that community and of Canada 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2"/>
          </p:nvPr>
        </p:nvSpPr>
        <p:spPr>
          <a:xfrm>
            <a:off x="4832400" y="2287475"/>
            <a:ext cx="3999899" cy="228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/>
              <a:t>What experiences have shaped the stories of different communities in Canada?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1800"/>
              <a:t>What makes these events, objects, or words stereotypes? What makes them appropriate?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320100" y="1502750"/>
            <a:ext cx="39831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Big Ideas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4840800" y="1502750"/>
            <a:ext cx="39831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Framing Questions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Lesson 1 - Canadian Identity &amp; Symbols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832400" y="2012179"/>
            <a:ext cx="3999899" cy="2395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dirty="0"/>
              <a:t>I can … 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 dirty="0"/>
              <a:t>identify symbols of Canada 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 dirty="0"/>
              <a:t>identify symbols of First Nations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 dirty="0"/>
              <a:t>identify the meaning behind these symbols </a:t>
            </a:r>
          </a:p>
          <a:p>
            <a:pPr marL="457200" lvl="0" indent="-228600">
              <a:spcBef>
                <a:spcPts val="0"/>
              </a:spcBef>
              <a:buSzPct val="100000"/>
            </a:pPr>
            <a:r>
              <a:rPr lang="en" sz="1800" dirty="0"/>
              <a:t>write a poem that demonstrates my feelings about Canada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>
            <a:off x="311700" y="1994412"/>
            <a:ext cx="3999899" cy="2395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dirty="0"/>
              <a:t>Today I will learn to … 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 dirty="0"/>
              <a:t>Recognize and understanding the meaning behind symbols that represent Canada and First Nations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 dirty="0"/>
              <a:t>Demonstrate what being Canadian means to me, through the use of poetry 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311700" y="1386612"/>
            <a:ext cx="39998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Learning Goals 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832400" y="1386687"/>
            <a:ext cx="39998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5"/>
                </a:solidFill>
              </a:rPr>
              <a:t>Success Criteria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3013</Words>
  <Application>Microsoft Macintosh PowerPoint</Application>
  <PresentationFormat>On-screen Show (16:9)</PresentationFormat>
  <Paragraphs>411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Roboto</vt:lpstr>
      <vt:lpstr>geometric</vt:lpstr>
      <vt:lpstr>Heritage and Identity</vt:lpstr>
      <vt:lpstr>Grade 6 Overview   What Else You Could Do!</vt:lpstr>
      <vt:lpstr>Grade 6 Overview   What Else You Could Do!</vt:lpstr>
      <vt:lpstr>Prior Knowledge</vt:lpstr>
      <vt:lpstr>Lesson 1: Canadian Identity &amp; Symbols  Lesson 2: Past of First Nations Lesson 3: FNMI: Elder Experiences Lesson 4: Inclusiveness in the 20th Century  Lesson 5: Multiculturalism Lesson 6: Heritage Minute</vt:lpstr>
      <vt:lpstr>Lesson 1 - Canadian Identity &amp; Symbols  </vt:lpstr>
      <vt:lpstr>Overall Expectations</vt:lpstr>
      <vt:lpstr>Lesson 1 - Canadian Identity &amp; Symbols </vt:lpstr>
      <vt:lpstr>Lesson 1 - Canadian Identity &amp; Symbols</vt:lpstr>
      <vt:lpstr>Lesson 1 - Canadian Identity &amp; Symbols </vt:lpstr>
      <vt:lpstr>Lesson 2 - Past of First Nations </vt:lpstr>
      <vt:lpstr>Lesson 2 - Past of First Nations</vt:lpstr>
      <vt:lpstr>        Lesson 2 - Past of First Nations </vt:lpstr>
      <vt:lpstr>Lesson 2 - Past of First Nations</vt:lpstr>
      <vt:lpstr>Lesson 2 - Past of First Nations </vt:lpstr>
      <vt:lpstr>Lesson 3 - FNMI: Elder Experiences </vt:lpstr>
      <vt:lpstr>Lesson 3 - FNMI: Elder Experiences</vt:lpstr>
      <vt:lpstr>Lesson 3 - FNMI: Elder Experiences</vt:lpstr>
      <vt:lpstr>Lesson 3 - FNMI: Elder Experiences</vt:lpstr>
      <vt:lpstr>Lesson 3 - FNMI: Elder Experiences</vt:lpstr>
      <vt:lpstr>Lesson 4 - Inclusiveness in the 20th Century</vt:lpstr>
      <vt:lpstr>Lesson 4 - Inclusiveness in the 20th Century</vt:lpstr>
      <vt:lpstr>Lesson 4 - Inclusiveness in the 20th Century</vt:lpstr>
      <vt:lpstr>Reminder for Students</vt:lpstr>
      <vt:lpstr>Lesson 4 - Inclusiveness in the 20th Century</vt:lpstr>
      <vt:lpstr>Lesson 4 - Inclusiveness in the 20th Century (Part 1)</vt:lpstr>
      <vt:lpstr>KWL Chart</vt:lpstr>
      <vt:lpstr>Lesson 4 - Inclusiveness in the 20th Century (Part 1)</vt:lpstr>
      <vt:lpstr>Lesson 4- Inclusiveness in the 20th Century (Part 2) </vt:lpstr>
      <vt:lpstr>Lesson 5 - Multiculturalism </vt:lpstr>
      <vt:lpstr>Lesson 5 - Multiculturalism</vt:lpstr>
      <vt:lpstr>Lesson 5 - Multiculturalism</vt:lpstr>
      <vt:lpstr>Lesson 5 - Multiculturalism</vt:lpstr>
      <vt:lpstr>Lesson 5 - Multiculturalism</vt:lpstr>
      <vt:lpstr>Lesson 5 - Multiculturalism</vt:lpstr>
      <vt:lpstr>Lesson 6 - Heritage Minute</vt:lpstr>
      <vt:lpstr>Lesson 6 - Heritage Minute</vt:lpstr>
      <vt:lpstr>Lesson 6 - Heritage Minute</vt:lpstr>
      <vt:lpstr>Lesson 6 - Heritage Minute</vt:lpstr>
      <vt:lpstr>Lesson 6 - Heritage Minute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and Identity</dc:title>
  <cp:lastModifiedBy>Jenna</cp:lastModifiedBy>
  <cp:revision>1</cp:revision>
  <dcterms:modified xsi:type="dcterms:W3CDTF">2015-11-05T20:53:58Z</dcterms:modified>
</cp:coreProperties>
</file>